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3" r:id="rId5"/>
    <p:sldId id="257" r:id="rId6"/>
    <p:sldId id="258" r:id="rId7"/>
    <p:sldId id="261" r:id="rId8"/>
    <p:sldId id="262" r:id="rId9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2" autoAdjust="0"/>
    <p:restoredTop sz="94660"/>
  </p:normalViewPr>
  <p:slideViewPr>
    <p:cSldViewPr>
      <p:cViewPr varScale="1">
        <p:scale>
          <a:sx n="102" d="100"/>
          <a:sy n="102" d="100"/>
        </p:scale>
        <p:origin x="343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1DC2-F682-46E8-8729-EAD271C64F7C}" type="datetimeFigureOut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A4C7-2B11-4BA4-9D8A-D888396D48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3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20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20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88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20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A4C7-2B11-4BA4-9D8A-D888396D48C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45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48AC-AB6D-41B0-ADAD-C8BFD0FE87A1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2D4C-927A-49A8-90CF-F17F65E451BD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21DB-A51E-4639-8D8D-F90B99DF0E7E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A0CB-F1BC-4EE9-A854-B01E3E4947D8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5B16-BF0E-4D95-B33C-84C7BAB09338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C41D-7680-4FBA-BDF7-B59B5BD966CA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C0D4-9BD9-46D5-9190-5428F7C2B244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A42-D67F-4F50-A51B-E6B9E5DD543D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BC6-9AAD-4572-97BE-45ECB732E81A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290F-78E3-40F5-BD97-7E43D0E870CC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B87C-B242-495D-982C-ED071ACDA772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BB51-DA4C-4B86-BF22-120B35B41421}" type="datetime1">
              <a:rPr lang="ko-KR" altLang="en-US" smtClean="0"/>
              <a:t>2025-06-23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83" y="994695"/>
            <a:ext cx="5598485" cy="1029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b="1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HANSOL HOMEDECO</a:t>
            </a:r>
          </a:p>
          <a:p>
            <a:pPr algn="ctr">
              <a:lnSpc>
                <a:spcPct val="150000"/>
              </a:lnSpc>
            </a:pPr>
            <a:r>
              <a:rPr lang="en-US" altLang="ko-KR" sz="2200" b="1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SUSTAINABILITY DATA 2025</a:t>
            </a:r>
            <a:endParaRPr lang="ko-KR" altLang="en-US" sz="2200" b="1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848" y="2439894"/>
            <a:ext cx="2736304" cy="697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2025</a:t>
            </a:r>
            <a:r>
              <a:rPr lang="ko-KR" altLang="en-US" sz="1400" b="1" dirty="0">
                <a:latin typeface="+mn-ea"/>
              </a:rPr>
              <a:t>년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㈜</a:t>
            </a:r>
            <a:r>
              <a:rPr lang="ko-KR" altLang="en-US" sz="1400" b="1" dirty="0" err="1">
                <a:latin typeface="+mn-ea"/>
              </a:rPr>
              <a:t>한솔홈데코</a:t>
            </a:r>
            <a:r>
              <a:rPr lang="ko-KR" altLang="en-US" sz="1400" b="1" dirty="0">
                <a:latin typeface="+mn-ea"/>
              </a:rPr>
              <a:t> </a:t>
            </a:r>
            <a:endParaRPr lang="en-US" altLang="ko-KR" sz="1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+mn-ea"/>
              </a:rPr>
              <a:t>지속가능경영 지표</a:t>
            </a:r>
          </a:p>
        </p:txBody>
      </p:sp>
      <p:pic>
        <p:nvPicPr>
          <p:cNvPr id="5" name="그림 5" descr="하늘2.bmp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322" y="3349055"/>
            <a:ext cx="2808312" cy="2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leview9"/>
          <p:cNvPicPr preferRelativeResize="0">
            <a:picLocks noChangeArrowheads="1"/>
          </p:cNvPicPr>
          <p:nvPr/>
        </p:nvPicPr>
        <p:blipFill>
          <a:blip r:embed="rId4" cstate="print"/>
          <a:srcRect t="50777" r="65224" b="-493"/>
          <a:stretch>
            <a:fillRect/>
          </a:stretch>
        </p:blipFill>
        <p:spPr bwMode="auto">
          <a:xfrm>
            <a:off x="2048322" y="5868144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5" descr="hasol_ci_eng.jpg"/>
          <p:cNvPicPr>
            <a:picLocks noChangeAspect="1"/>
          </p:cNvPicPr>
          <p:nvPr/>
        </p:nvPicPr>
        <p:blipFill>
          <a:blip r:embed="rId5" cstate="print"/>
          <a:srcRect b="37403"/>
          <a:stretch>
            <a:fillRect/>
          </a:stretch>
        </p:blipFill>
        <p:spPr bwMode="auto">
          <a:xfrm>
            <a:off x="5301208" y="8475188"/>
            <a:ext cx="1103313" cy="2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5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20" y="982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한솔홈데코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74072"/>
              </p:ext>
            </p:extLst>
          </p:nvPr>
        </p:nvGraphicFramePr>
        <p:xfrm>
          <a:off x="344876" y="775633"/>
          <a:ext cx="6036448" cy="496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5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90850621"/>
                    </a:ext>
                  </a:extLst>
                </a:gridCol>
                <a:gridCol w="696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995">
                  <a:extLst>
                    <a:ext uri="{9D8B030D-6E8A-4147-A177-3AD203B41FA5}">
                      <a16:colId xmlns:a16="http://schemas.microsoft.com/office/drawing/2014/main" val="1515876952"/>
                    </a:ext>
                  </a:extLst>
                </a:gridCol>
                <a:gridCol w="87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951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23">
                <a:tc rowSpan="9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손익계산서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매출액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백만원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283,329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296,555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327,259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매출총이익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48,653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42,054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55,116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판매비와 관리비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44,225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38,424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43,696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영업이익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4,428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3,629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11,420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190306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금융수익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1,175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2,290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3,180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992539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금융비용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4,870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6,387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7,574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883552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기타수익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3,787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1,143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2,029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034254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기타비용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8,765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11,575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28,349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140748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법인세비용 차감 전 순이익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-4,245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-10,900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-19,294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51534"/>
                  </a:ext>
                </a:extLst>
              </a:tr>
              <a:tr h="194623">
                <a:tc rowSpan="6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재무상태표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자산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유동자산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108,300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112,957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119,963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605788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비유동자산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211,195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199,138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170,417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050629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부채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유동부채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118,712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122,675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111,640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034111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비유동부채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47,361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49,653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54,886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947532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자본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지배기업</a:t>
                      </a:r>
                      <a:endParaRPr lang="en-US" altLang="ko-KR" sz="1000" dirty="0"/>
                    </a:p>
                    <a:p>
                      <a:pPr algn="l" latinLnBrk="1"/>
                      <a:r>
                        <a:rPr lang="ko-KR" altLang="en-US" sz="1000" dirty="0"/>
                        <a:t>주주지분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153,347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139,683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123,782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96753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/>
                        <a:t>비지배기업</a:t>
                      </a:r>
                      <a:endParaRPr lang="en-US" altLang="ko-KR" sz="1000" dirty="0"/>
                    </a:p>
                    <a:p>
                      <a:pPr algn="l" latinLnBrk="1"/>
                      <a:r>
                        <a:rPr lang="ko-KR" altLang="en-US" sz="1000" dirty="0"/>
                        <a:t>주주지분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74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84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71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399755"/>
                  </a:ext>
                </a:extLst>
              </a:tr>
              <a:tr h="194623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연구개발현황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당기 총 연구개발비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백만원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304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427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423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연구개발비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매출액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0.11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0.14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0.13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연구개발자 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8" y="46754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경제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72341"/>
              </p:ext>
            </p:extLst>
          </p:nvPr>
        </p:nvGraphicFramePr>
        <p:xfrm>
          <a:off x="344876" y="6155433"/>
          <a:ext cx="6219190" cy="29241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204">
                  <a:extLst>
                    <a:ext uri="{9D8B030D-6E8A-4147-A177-3AD203B41FA5}">
                      <a16:colId xmlns:a16="http://schemas.microsoft.com/office/drawing/2014/main" val="2548780433"/>
                    </a:ext>
                  </a:extLst>
                </a:gridCol>
                <a:gridCol w="784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921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4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원자재 사용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원자재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톤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160,316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164,961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170,524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/>
                        <a:t>재생투입 원재료 사용</a:t>
                      </a:r>
                      <a:endParaRPr lang="ko-KR" altLang="en-US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/>
                        <a:t>재생재</a:t>
                      </a: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재활용원료</a:t>
                      </a:r>
                      <a:r>
                        <a:rPr lang="en-US" altLang="ko-KR" sz="1000" dirty="0"/>
                        <a:t>) </a:t>
                      </a:r>
                    </a:p>
                    <a:p>
                      <a:pPr latinLnBrk="1"/>
                      <a:r>
                        <a:rPr lang="ko-KR" altLang="en-US" sz="1000" dirty="0"/>
                        <a:t>사용량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톤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87,323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96,858 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92,336 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451764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/>
                        <a:t>재생재</a:t>
                      </a: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재활용원료</a:t>
                      </a:r>
                      <a:r>
                        <a:rPr lang="en-US" altLang="ko-KR" sz="1000" dirty="0"/>
                        <a:t>) </a:t>
                      </a:r>
                    </a:p>
                    <a:p>
                      <a:pPr latinLnBrk="1"/>
                      <a:r>
                        <a:rPr lang="ko-KR" altLang="en-US" sz="1000" dirty="0"/>
                        <a:t>사용비율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21"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에너지사용량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총 에너지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TJ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1,987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2,011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2,027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Scope 1</a:t>
                      </a:r>
                    </a:p>
                    <a:p>
                      <a:pPr latinLnBrk="1"/>
                      <a:r>
                        <a:rPr lang="ko-KR" altLang="en-US" sz="1000" dirty="0"/>
                        <a:t>에너지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93410"/>
                  </a:ext>
                </a:extLst>
              </a:tr>
              <a:tr h="2419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Scope 2</a:t>
                      </a:r>
                    </a:p>
                    <a:p>
                      <a:pPr latinLnBrk="1"/>
                      <a:r>
                        <a:rPr lang="ko-KR" altLang="en-US" sz="1000" dirty="0"/>
                        <a:t>에너지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1,046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751843"/>
                  </a:ext>
                </a:extLst>
              </a:tr>
              <a:tr h="241921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에너지 집약도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GJ/</a:t>
                      </a:r>
                      <a:r>
                        <a:rPr lang="ko-KR" altLang="en-US" sz="1000" dirty="0" err="1"/>
                        <a:t>십억원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1,147.9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921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재생에너지사용량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TJ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7544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648" y="5796136"/>
            <a:ext cx="625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</a:t>
            </a:r>
            <a:endParaRPr lang="ko-KR" altLang="en-US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0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5663"/>
              </p:ext>
            </p:extLst>
          </p:nvPr>
        </p:nvGraphicFramePr>
        <p:xfrm>
          <a:off x="374770" y="360836"/>
          <a:ext cx="6108460" cy="86756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790">
                  <a:extLst>
                    <a:ext uri="{9D8B030D-6E8A-4147-A177-3AD203B41FA5}">
                      <a16:colId xmlns:a16="http://schemas.microsoft.com/office/drawing/2014/main" val="1963935931"/>
                    </a:ext>
                  </a:extLst>
                </a:gridCol>
                <a:gridCol w="70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177711972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868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94">
                <a:tc rowSpan="5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용수사용량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사용량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국내기준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 용수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총 용수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617,044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581,715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717,018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870556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상수도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409,892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373,035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436,282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2676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지하수 사용량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207,152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208,680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280,736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362825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재이용량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13,472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12,425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44,048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62331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용수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재이용률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943808"/>
                  </a:ext>
                </a:extLst>
              </a:tr>
              <a:tr h="401365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온실가스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직접 배출량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(Scope 1)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000" dirty="0"/>
                        <a:t>tCO2eq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9,316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9,911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15,744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911394"/>
                  </a:ext>
                </a:extLst>
              </a:tr>
              <a:tr h="401365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간접 배출량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(Scope 2)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46,088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45,796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47,959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319517"/>
                  </a:ext>
                </a:extLst>
              </a:tr>
              <a:tr h="401365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온실가스 배출 집약도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tCO2eq</a:t>
                      </a:r>
                      <a:endParaRPr lang="ko-KR" altLang="en-US" sz="1000" dirty="0"/>
                    </a:p>
                    <a:p>
                      <a:pPr algn="ctr"/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77938"/>
                  </a:ext>
                </a:extLst>
              </a:tr>
              <a:tr h="246994">
                <a:tc rowSpan="6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온실가스</a:t>
                      </a:r>
                      <a:endParaRPr lang="en-US" altLang="ko-KR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인벤토리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LNG(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고정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/>
                        <a:t>Nm3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284,063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980876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고정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ko-KR" sz="1000" dirty="0"/>
                        <a:t>L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966037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휘발유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이동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051548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이동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300,709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571122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/>
                        <a:t>kwh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104,392,209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955548"/>
                  </a:ext>
                </a:extLst>
              </a:tr>
              <a:tr h="401365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 2 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스팀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+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전기자동차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-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온실가스 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/>
                        <a:t>tCO2eq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47,959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948720"/>
                  </a:ext>
                </a:extLst>
              </a:tr>
              <a:tr h="162090">
                <a:tc rowSpan="7">
                  <a:txBody>
                    <a:bodyPr/>
                    <a:lstStyle/>
                    <a:p>
                      <a:pPr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대기오염</a:t>
                      </a:r>
                      <a:endParaRPr lang="en-US" altLang="ko-KR" sz="10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물질 배출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latinLnBrk="1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SOx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kg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54063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72,750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75.3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895921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POP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589981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VOC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368995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577878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33,320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548501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PFC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99557"/>
                  </a:ext>
                </a:extLst>
              </a:tr>
              <a:tr h="162090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수질오염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물질  배출</a:t>
                      </a:r>
                    </a:p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배출량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BOD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ppm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8.6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21.1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TOC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14.55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40.7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186203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COD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43.15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71910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6.2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892738"/>
                  </a:ext>
                </a:extLst>
              </a:tr>
              <a:tr h="162090">
                <a:tc vMerge="1">
                  <a:txBody>
                    <a:bodyPr/>
                    <a:lstStyle/>
                    <a:p>
                      <a:pPr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TN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23.2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61.7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5902"/>
                  </a:ext>
                </a:extLst>
              </a:tr>
              <a:tr h="246994">
                <a:tc rowSpan="9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폐기물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총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폐기물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배출량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처리량</a:t>
                      </a:r>
                      <a:r>
                        <a:rPr lang="en-US" altLang="ko-KR" sz="1000" dirty="0"/>
                        <a:t>,</a:t>
                      </a:r>
                    </a:p>
                    <a:p>
                      <a:pPr latinLnBrk="1"/>
                      <a:r>
                        <a:rPr lang="ko-KR" altLang="en-US" sz="1000" dirty="0"/>
                        <a:t>국내 기준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총 폐기물 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28,636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28,167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32,278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738788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사업장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28,075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28,109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32,231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54328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지정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561.0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58.3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47.3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51903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생활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145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폐기물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재활용량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재활용량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21,792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20,159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23,548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147244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사업장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21,274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20,107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23,507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946817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지정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518.0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41.5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2438"/>
                  </a:ext>
                </a:extLst>
              </a:tr>
              <a:tr h="246994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생활 폐기물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216"/>
                  </a:ext>
                </a:extLst>
              </a:tr>
              <a:tr h="401365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폐기물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재활용 비율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73.0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874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7666" y="5048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</a:t>
            </a:r>
          </a:p>
        </p:txBody>
      </p:sp>
    </p:spTree>
    <p:extLst>
      <p:ext uri="{BB962C8B-B14F-4D97-AF65-F5344CB8AC3E}">
        <p14:creationId xmlns:p14="http://schemas.microsoft.com/office/powerpoint/2010/main" val="348033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96028"/>
              </p:ext>
            </p:extLst>
          </p:nvPr>
        </p:nvGraphicFramePr>
        <p:xfrm>
          <a:off x="344876" y="395536"/>
          <a:ext cx="6108460" cy="2621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449">
                  <a:extLst>
                    <a:ext uri="{9D8B030D-6E8A-4147-A177-3AD203B41FA5}">
                      <a16:colId xmlns:a16="http://schemas.microsoft.com/office/drawing/2014/main" val="1963935931"/>
                    </a:ext>
                  </a:extLst>
                </a:gridCol>
                <a:gridCol w="70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177711972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6072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3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중대한 유해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화학</a:t>
                      </a:r>
                      <a:r>
                        <a:rPr lang="en-US" altLang="ko-KR" sz="1000" dirty="0"/>
                        <a:t>) </a:t>
                      </a:r>
                      <a:r>
                        <a:rPr lang="ko-KR" altLang="en-US" sz="1000" dirty="0"/>
                        <a:t>물질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배출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유출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유해물질배출량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95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유출건수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건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504429"/>
                  </a:ext>
                </a:extLst>
              </a:tr>
              <a:tr h="20095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유출량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톤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54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/>
                        <a:t>환경법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및 규정 위반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벌금액수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11210"/>
                  </a:ext>
                </a:extLst>
              </a:tr>
              <a:tr h="200953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환경지출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ko-KR" altLang="en-US" sz="1000" dirty="0"/>
                        <a:t>및 투자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환경보호   투자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환경투자비용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1.866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435388"/>
                  </a:ext>
                </a:extLst>
              </a:tr>
              <a:tr h="200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환경관리비용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1.887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1.573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1.678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831089"/>
                  </a:ext>
                </a:extLst>
              </a:tr>
              <a:tr h="200953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친환경제품</a:t>
                      </a:r>
                      <a:endParaRPr lang="en-US" altLang="ko-KR" sz="10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친환경 제품 및 서비스 매출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백만원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84,155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89,142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124,784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630338"/>
                  </a:ext>
                </a:extLst>
              </a:tr>
              <a:tr h="200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총 매출액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283,414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300,003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327,259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673577"/>
                  </a:ext>
                </a:extLst>
              </a:tr>
              <a:tr h="20095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친환경 매출 비중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%</a:t>
                      </a:r>
                      <a:endParaRPr lang="ko-KR" altLang="en-US" sz="1000" dirty="0"/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29.7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29.7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38.1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5641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2656" y="8775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43C77B-7D19-4866-AC71-20821A864865}"/>
              </a:ext>
            </a:extLst>
          </p:cNvPr>
          <p:cNvSpPr/>
          <p:nvPr/>
        </p:nvSpPr>
        <p:spPr>
          <a:xfrm>
            <a:off x="260648" y="2989782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※ </a:t>
            </a:r>
            <a:r>
              <a: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환경지표 중 에너지</a:t>
            </a:r>
            <a:r>
              <a:rPr lang="en-US" altLang="ko-K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및 용수사용량과 온실가스 및 오염물질 배출량은 본사를 제외한 익산사업장 기준의 </a:t>
            </a:r>
            <a:endParaRPr lang="en-US" altLang="ko-K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ko-KR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정량적 지표임</a:t>
            </a:r>
            <a:endParaRPr lang="ko-KR" altLang="en-US" sz="1000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BE3A7DA9-C82F-4E69-A281-739AE4CF8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067"/>
              </p:ext>
            </p:extLst>
          </p:nvPr>
        </p:nvGraphicFramePr>
        <p:xfrm>
          <a:off x="332656" y="3761644"/>
          <a:ext cx="6108461" cy="52748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490">
                  <a:extLst>
                    <a:ext uri="{9D8B030D-6E8A-4147-A177-3AD203B41FA5}">
                      <a16:colId xmlns:a16="http://schemas.microsoft.com/office/drawing/2014/main" val="2060184682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674229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049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99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전체 임직원 수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78">
                <a:tc rowSpan="10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현황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고용형태별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정규직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비정규직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소속외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인력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186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187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678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현황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근무형태별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전일제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파트타임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678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현황</a:t>
                      </a:r>
                      <a:b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근무지별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국내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해외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678">
                <a:tc rowSpan="4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다양성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임직원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 임직원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147342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50464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D3A3F9-846C-41F7-A25E-0DF7CBBBF90B}"/>
              </a:ext>
            </a:extLst>
          </p:cNvPr>
          <p:cNvSpPr txBox="1"/>
          <p:nvPr/>
        </p:nvSpPr>
        <p:spPr>
          <a:xfrm>
            <a:off x="260648" y="340012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19311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01719"/>
              </p:ext>
            </p:extLst>
          </p:nvPr>
        </p:nvGraphicFramePr>
        <p:xfrm>
          <a:off x="344876" y="611560"/>
          <a:ext cx="6108461" cy="81368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674229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690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89">
                <a:tc rowSpan="24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다양성</a:t>
                      </a:r>
                    </a:p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남성수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남성비율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여성수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003728"/>
                  </a:ext>
                </a:extLst>
              </a:tr>
              <a:tr h="304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여성비율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619137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남성관리자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4290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남성관리자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98.0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93.6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여성관리자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여성관리자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과장급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사회적 약자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채용</a:t>
                      </a:r>
                    </a:p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장애인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장애인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고령자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(55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 이상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임원제외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고령자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외국인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외국인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고졸자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고졸자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39.5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국가보훈자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79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국가보훈자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436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구성비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구성원수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</a:t>
                      </a:r>
                      <a:r>
                        <a:rPr lang="ko-KR" altLang="en-US" sz="1000" dirty="0"/>
                        <a:t>세 미만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99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 비율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</a:t>
                      </a:r>
                      <a:r>
                        <a:rPr lang="ko-KR" altLang="en-US" sz="1000" dirty="0"/>
                        <a:t>세 미만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2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구성원수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(30~50</a:t>
                      </a:r>
                      <a:r>
                        <a:rPr lang="ko-KR" altLang="en-US" sz="1000" dirty="0"/>
                        <a:t>세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843414"/>
                  </a:ext>
                </a:extLst>
              </a:tr>
              <a:tr h="3341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 비율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(30~50</a:t>
                      </a:r>
                      <a:r>
                        <a:rPr lang="ko-KR" altLang="en-US" sz="1000" dirty="0"/>
                        <a:t>세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56.0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052155"/>
                  </a:ext>
                </a:extLst>
              </a:tr>
              <a:tr h="3362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구성원수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(50</a:t>
                      </a:r>
                      <a:r>
                        <a:rPr lang="ko-KR" altLang="en-US" sz="1000" dirty="0"/>
                        <a:t>세 이상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243503"/>
                  </a:ext>
                </a:extLst>
              </a:tr>
              <a:tr h="317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구성원 비율</a:t>
                      </a:r>
                      <a:endParaRPr lang="en-US" altLang="ko-KR" sz="1000" dirty="0"/>
                    </a:p>
                    <a:p>
                      <a:pPr latinLnBrk="1"/>
                      <a:r>
                        <a:rPr lang="en-US" altLang="ko-KR" sz="1000" dirty="0"/>
                        <a:t>  (50</a:t>
                      </a:r>
                      <a:r>
                        <a:rPr lang="ko-KR" altLang="en-US" sz="1000" dirty="0"/>
                        <a:t>세 이상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966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515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154444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69201"/>
              </p:ext>
            </p:extLst>
          </p:nvPr>
        </p:nvGraphicFramePr>
        <p:xfrm>
          <a:off x="344876" y="562736"/>
          <a:ext cx="5923669" cy="84063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449">
                  <a:extLst>
                    <a:ext uri="{9D8B030D-6E8A-4147-A177-3AD203B41FA5}">
                      <a16:colId xmlns:a16="http://schemas.microsoft.com/office/drawing/2014/main" val="2712536067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650">
                  <a:extLst>
                    <a:ext uri="{9D8B030D-6E8A-4147-A177-3AD203B41FA5}">
                      <a16:colId xmlns:a16="http://schemas.microsoft.com/office/drawing/2014/main" val="3944586934"/>
                    </a:ext>
                  </a:extLst>
                </a:gridCol>
                <a:gridCol w="71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764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8">
                <a:tc rowSpan="5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신규직원    채용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신규채용 남성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/>
                        <a:t>  신규채용 여성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연령별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 미만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2803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30~50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세 초과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360640"/>
                  </a:ext>
                </a:extLst>
              </a:tr>
              <a:tr h="217568">
                <a:tc rowSpan="1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보상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성별 기본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급여 및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47.0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86363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40.6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788985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대비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여성의 기본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51694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194.0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255.0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214.8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45222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554422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임원직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남성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대비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여성의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 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020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정규직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44.0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16087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정규직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38.0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41.1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45.4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653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정규직 남성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대비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여성의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 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74.4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92926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계약직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남성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12.0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64301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계약직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 평균 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2546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계약직 남성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대비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여성의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 급여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97.4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156.7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07139"/>
                  </a:ext>
                </a:extLst>
              </a:tr>
              <a:tr h="217568"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고용안정성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평균근속연수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전체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이직자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자발적 이직률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68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인재개발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 교육비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천 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51923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 평균 교육시간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19.4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13.7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512539"/>
                  </a:ext>
                </a:extLst>
              </a:tr>
              <a:tr h="217568">
                <a:tc rowSpan="6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산업재해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산업재해 발생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21943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산업재해율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36290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사망자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16818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부상자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89111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손실시간 부상빈도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686296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손실 업무 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3,400.0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308.6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013269"/>
                  </a:ext>
                </a:extLst>
              </a:tr>
              <a:tr h="217568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동반성장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공급업체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현황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전체 협력사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43786"/>
                  </a:ext>
                </a:extLst>
              </a:tr>
              <a:tr h="2175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협력사 구매 총액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 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7,498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8,462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5,670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2136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2123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247762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02672"/>
              </p:ext>
            </p:extLst>
          </p:nvPr>
        </p:nvGraphicFramePr>
        <p:xfrm>
          <a:off x="344876" y="593021"/>
          <a:ext cx="6108462" cy="72913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968556947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432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70">
                <a:tc row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공정거래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공정거래 위반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41215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벌금부과액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 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94304"/>
                  </a:ext>
                </a:extLst>
              </a:tr>
              <a:tr h="329631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정보 보안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위반 사례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고객 데이터 유출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도난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분실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381100"/>
                  </a:ext>
                </a:extLst>
              </a:tr>
              <a:tr h="329631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차별 사건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접수 사례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차별 대우 신고 접수 및 처리 건수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186545"/>
                  </a:ext>
                </a:extLst>
              </a:tr>
              <a:tr h="277370">
                <a:tc rowSpan="11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사용자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221265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263173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65813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사용 후   복귀자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복귀비율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후 근속자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육아휴직 후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근속율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412598"/>
                  </a:ext>
                </a:extLst>
              </a:tr>
              <a:tr h="297472">
                <a:tc rowSpan="6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인권 정책 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및 절차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 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인권 교육 시간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인당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/>
                        <a:t>시간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dirty="0"/>
                        <a:t>-</a:t>
                      </a:r>
                      <a:endParaRPr lang="ko-KR" altLang="en-US" sz="1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429855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인권 교육 이수자 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228522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인권 교육 이수자 비율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4797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직장내 괴롭힘 방지 교육 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총시간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107913"/>
                  </a:ext>
                </a:extLst>
              </a:tr>
              <a:tr h="2274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성희롱 예방 교육 시간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63302"/>
                  </a:ext>
                </a:extLst>
              </a:tr>
              <a:tr h="3296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기타 교육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장애인 인권교육 등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340(1)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675473"/>
                  </a:ext>
                </a:extLst>
              </a:tr>
              <a:tr h="306616">
                <a:tc rowSpan="4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사회공헌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사회공헌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투자금액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기부금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포함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총 금액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985479"/>
                  </a:ext>
                </a:extLst>
              </a:tr>
              <a:tr h="297795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현금기부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40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248062"/>
                  </a:ext>
                </a:extLst>
              </a:tr>
              <a:tr h="297795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현물기부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502042"/>
                  </a:ext>
                </a:extLst>
              </a:tr>
              <a:tr h="297795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08000"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  </a:t>
                      </a:r>
                      <a:r>
                        <a:rPr lang="ko-KR" altLang="en-US" sz="1000" dirty="0"/>
                        <a:t>사업비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88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515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65978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64828"/>
              </p:ext>
            </p:extLst>
          </p:nvPr>
        </p:nvGraphicFramePr>
        <p:xfrm>
          <a:off x="344876" y="593021"/>
          <a:ext cx="6108461" cy="58954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3904383889"/>
                    </a:ext>
                  </a:extLst>
                </a:gridCol>
                <a:gridCol w="777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939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구 분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2022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2023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2024</a:t>
                      </a:r>
                      <a:endParaRPr lang="ko-KR" alt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90">
                <a:tc rowSpan="7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운영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개최 횟수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의결 안건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사전심의율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보고 안건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51846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사외이사 반대 및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수정의결 안건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참석률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비상임이사 참석률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390">
                <a:tc rowSpan="5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다양성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남성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839854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여성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242342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이사회 내 여성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997357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사외이사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058828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사외이사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28.57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412595"/>
                  </a:ext>
                </a:extLst>
              </a:tr>
              <a:tr h="220390">
                <a:tc rowSpan="4">
                  <a:txBody>
                    <a:bodyPr/>
                    <a:lstStyle/>
                    <a:p>
                      <a:pPr marL="108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보수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고정급여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백만원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249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569380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변동급여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50910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보수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기본급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+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변동급여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494582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임직원 평균 임금 대비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CEO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변동급여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174.11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158.43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5246"/>
                  </a:ext>
                </a:extLst>
              </a:tr>
              <a:tr h="220390"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사업장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부패방지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총 사업장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662359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부패 위험을 평가한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사업장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503683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부패 위험을 평가한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사업장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07946"/>
                  </a:ext>
                </a:extLst>
              </a:tr>
              <a:tr h="220390">
                <a:tc rowSpan="3"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반부패 정책 및 절차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윤리 교육 시간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인당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580399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윤리서약 작성인원 수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359167"/>
                  </a:ext>
                </a:extLst>
              </a:tr>
              <a:tr h="220390">
                <a:tc vMerge="1">
                  <a:txBody>
                    <a:bodyPr/>
                    <a:lstStyle/>
                    <a:p>
                      <a:pPr marL="108000" algn="l" rtl="0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+mn-ea"/>
                        </a:rPr>
                        <a:t>윤리서약 작성인원 비율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314939"/>
                  </a:ext>
                </a:extLst>
              </a:tr>
              <a:tr h="22039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반부패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바른고딕"/>
                        <a:ea typeface="맑은 고딕" panose="020B0503020000020004" pitchFamily="50" charset="-127"/>
                      </a:endParaRPr>
                    </a:p>
                    <a:p>
                      <a:pPr marL="108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위반사례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반부패 위반 사례 건수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바른고딕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2942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2515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지배구조</a:t>
            </a:r>
          </a:p>
        </p:txBody>
      </p:sp>
    </p:spTree>
    <p:extLst>
      <p:ext uri="{BB962C8B-B14F-4D97-AF65-F5344CB8AC3E}">
        <p14:creationId xmlns:p14="http://schemas.microsoft.com/office/powerpoint/2010/main" val="243044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1538</Words>
  <Application>Microsoft Office PowerPoint</Application>
  <PresentationFormat>화면 슬라이드 쇼(4:3)</PresentationFormat>
  <Paragraphs>1081</Paragraphs>
  <Slides>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HY견고딕</vt:lpstr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hansol</cp:lastModifiedBy>
  <cp:revision>130</cp:revision>
  <dcterms:created xsi:type="dcterms:W3CDTF">2006-10-05T04:04:58Z</dcterms:created>
  <dcterms:modified xsi:type="dcterms:W3CDTF">2025-06-23T05:24:51Z</dcterms:modified>
</cp:coreProperties>
</file>